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aven Pro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gAmVt4l8VuZf962quicNPEYuuA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venPr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regular.fntdata"/><Relationship Id="rId14" Type="http://schemas.openxmlformats.org/officeDocument/2006/relationships/slide" Target="slides/slide10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5" Type="http://schemas.openxmlformats.org/officeDocument/2006/relationships/slide" Target="slides/slide1.xml"/><Relationship Id="rId19" Type="http://schemas.openxmlformats.org/officeDocument/2006/relationships/font" Target="fonts/MavenPro-regular.fntdata"/><Relationship Id="rId6" Type="http://schemas.openxmlformats.org/officeDocument/2006/relationships/slide" Target="slides/slide2.xml"/><Relationship Id="rId18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f1c1b55c9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9f1c1b55c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f1dc02243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f1dc022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f1dc02243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9f1dc02243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Would be cool to have a GIF here that shows two images being combined here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f1dc0224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9f1dc022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f1dc02243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9f1dc022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791B"/>
              </a:buClr>
              <a:buSzPts val="1800"/>
              <a:buFont typeface="Nunito"/>
              <a:buChar char="●"/>
            </a:pPr>
            <a:r>
              <a:rPr lang="en-US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Deep Learning-based methods to software engineering: require unique large scale training data that must be specialized for designing, coding, testing, and documenting individually, and they are very computationally intensive [3]</a:t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Multi-agent LLMs have shown to increase factual correctness and reasoning accuracy through role assignment and interaction [3]</a:t>
            </a:r>
            <a:endParaRPr sz="170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Each phase of software development is broken down into individual atomic chats between two roles. The two roles engage in dialogue until a consensus is reached! The final output is passed onto the next group on the chain.</a:t>
            </a:r>
            <a:r>
              <a:rPr lang="en-US">
                <a:solidFill>
                  <a:schemeClr val="dk1"/>
                </a:solidFill>
              </a:rPr>
              <a:t>Role specialization ensures that each agent fulfills their designated functions and contributes effectively to the task-oriented dialogue. The memory stream maintains a comprehensive record of previous dialogues within the chat, enabling agents to make informed decisions. Self-reflection prompts the assistant to reflect on proposed decisions when both parties reach a consensus without triggering predefined termination conditions.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f1dc02243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9f1dc0224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9f1c1b55c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9f1c1b55c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9f1dc02243_0_6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9f1dc0224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9f1dc02243_0_6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9f1dc02243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f1dc02243_0_6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f1dc02243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g29f1dc02243_0_369"/>
          <p:cNvGrpSpPr/>
          <p:nvPr/>
        </p:nvGrpSpPr>
        <p:grpSpPr>
          <a:xfrm>
            <a:off x="9790426" y="4546120"/>
            <a:ext cx="2255173" cy="2310006"/>
            <a:chOff x="7343003" y="3409675"/>
            <a:chExt cx="1691422" cy="1732548"/>
          </a:xfrm>
        </p:grpSpPr>
        <p:grpSp>
          <p:nvGrpSpPr>
            <p:cNvPr id="11" name="Google Shape;11;g29f1dc02243_0_369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g29f1dc02243_0_369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g29f1dc02243_0_369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g29f1dc02243_0_369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g29f1dc02243_0_369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g29f1dc02243_0_369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g29f1dc02243_0_369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g29f1dc02243_0_369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g29f1dc02243_0_36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g29f1dc02243_0_369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g29f1dc02243_0_369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g29f1dc02243_0_369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g29f1dc02243_0_369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g29f1dc02243_0_369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g29f1dc02243_0_369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g29f1dc02243_0_369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g29f1dc02243_0_369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g29f1dc02243_0_369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g29f1dc02243_0_369"/>
          <p:cNvGrpSpPr/>
          <p:nvPr/>
        </p:nvGrpSpPr>
        <p:grpSpPr>
          <a:xfrm>
            <a:off x="6724502" y="0"/>
            <a:ext cx="5085303" cy="5118675"/>
            <a:chOff x="5043503" y="0"/>
            <a:chExt cx="3814072" cy="3839102"/>
          </a:xfrm>
        </p:grpSpPr>
        <p:sp>
          <p:nvSpPr>
            <p:cNvPr id="30" name="Google Shape;30;g29f1dc02243_0_369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29f1dc02243_0_369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g29f1dc02243_0_369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g29f1dc02243_0_369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g29f1dc02243_0_369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g29f1dc02243_0_369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g29f1dc02243_0_369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g29f1dc02243_0_369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g29f1dc02243_0_36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g29f1dc02243_0_36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g29f1dc02243_0_369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g29f1dc02243_0_369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g29f1dc02243_0_369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g29f1dc02243_0_369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g29f1dc02243_0_369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g29f1dc02243_0_369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g29f1dc02243_0_369"/>
          <p:cNvSpPr txBox="1"/>
          <p:nvPr>
            <p:ph type="ctrTitle"/>
          </p:nvPr>
        </p:nvSpPr>
        <p:spPr>
          <a:xfrm>
            <a:off x="1098667" y="2151750"/>
            <a:ext cx="56739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g29f1dc02243_0_369"/>
          <p:cNvSpPr txBox="1"/>
          <p:nvPr>
            <p:ph idx="1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g29f1dc02243_0_36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g29f1dc02243_0_501"/>
          <p:cNvGrpSpPr/>
          <p:nvPr/>
        </p:nvGrpSpPr>
        <p:grpSpPr>
          <a:xfrm>
            <a:off x="69" y="5465463"/>
            <a:ext cx="12191743" cy="1392365"/>
            <a:chOff x="52" y="4099200"/>
            <a:chExt cx="9144036" cy="1044300"/>
          </a:xfrm>
        </p:grpSpPr>
        <p:grpSp>
          <p:nvGrpSpPr>
            <p:cNvPr id="143" name="Google Shape;143;g29f1dc02243_0_50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g29f1dc02243_0_50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g29f1dc02243_0_50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g29f1dc02243_0_50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g29f1dc02243_0_50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g29f1dc02243_0_50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g29f1dc02243_0_50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g29f1dc02243_0_50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g29f1dc02243_0_50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g29f1dc02243_0_50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g29f1dc02243_0_50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g29f1dc02243_0_50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g29f1dc02243_0_50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g29f1dc02243_0_50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g29f1dc02243_0_50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g29f1dc02243_0_50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g29f1dc02243_0_50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g29f1dc02243_0_50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g29f1dc02243_0_50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g29f1dc02243_0_50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g29f1dc02243_0_50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g29f1dc02243_0_50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g29f1dc02243_0_50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g29f1dc02243_0_50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g29f1dc02243_0_50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g29f1dc02243_0_50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g29f1dc02243_0_50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g29f1dc02243_0_50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g29f1dc02243_0_50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g29f1dc02243_0_50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g29f1dc02243_0_50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g29f1dc02243_0_50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g29f1dc02243_0_50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g29f1dc02243_0_50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g29f1dc02243_0_50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g29f1dc02243_0_50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g29f1dc02243_0_50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g29f1dc02243_0_50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g29f1dc02243_0_50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g29f1dc02243_0_50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g29f1dc02243_0_50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g29f1dc02243_0_50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g29f1dc02243_0_50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29f1dc02243_0_50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g29f1dc02243_0_50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g29f1dc02243_0_50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g29f1dc02243_0_50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g29f1dc02243_0_50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g29f1dc02243_0_50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g29f1dc02243_0_50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g29f1dc02243_0_50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g29f1dc02243_0_50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g29f1dc02243_0_50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g29f1dc02243_0_50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g29f1dc02243_0_50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g29f1dc02243_0_50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g29f1dc02243_0_50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29f1dc02243_0_50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g29f1dc02243_0_5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g29f1dc02243_0_50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g29f1dc02243_0_50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g29f1dc02243_0_50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g29f1dc02243_0_50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g29f1dc02243_0_50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g29f1dc02243_0_50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g29f1dc02243_0_50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g29f1dc02243_0_50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g29f1dc02243_0_50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g29f1dc02243_0_50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g29f1dc02243_0_50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g29f1dc02243_0_50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g29f1dc02243_0_50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g29f1dc02243_0_50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g29f1dc02243_0_50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g29f1dc02243_0_50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g29f1dc02243_0_50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g29f1dc02243_0_50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g29f1dc02243_0_50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g29f1dc02243_0_50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g29f1dc02243_0_50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g29f1dc02243_0_50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g29f1dc02243_0_50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g29f1dc02243_0_50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g29f1dc02243_0_50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g29f1dc02243_0_50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g29f1dc02243_0_50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g29f1dc02243_0_50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g29f1dc02243_0_50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g29f1dc02243_0_50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g29f1dc02243_0_50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g29f1dc02243_0_50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g29f1dc02243_0_50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g29f1dc02243_0_50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g29f1dc02243_0_50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g29f1dc02243_0_50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g29f1dc02243_0_50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g29f1dc02243_0_50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g29f1dc02243_0_50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g29f1dc02243_0_50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g29f1dc02243_0_50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g29f1dc02243_0_50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g29f1dc02243_0_50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g29f1dc02243_0_50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g29f1dc02243_0_50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g29f1dc02243_0_50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g29f1dc02243_0_50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g29f1dc02243_0_50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g29f1dc02243_0_50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g29f1dc02243_0_50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g29f1dc02243_0_50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g29f1dc02243_0_50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g29f1dc02243_0_50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g29f1dc02243_0_50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g29f1dc02243_0_50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g29f1dc02243_0_50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g29f1dc02243_0_50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g29f1dc02243_0_50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g29f1dc02243_0_50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g29f1dc02243_0_50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g29f1dc02243_0_50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g29f1dc02243_0_50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g29f1dc02243_0_50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g29f1dc02243_0_50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g29f1dc02243_0_50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g29f1dc02243_0_50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g29f1dc02243_0_501"/>
          <p:cNvSpPr txBox="1"/>
          <p:nvPr>
            <p:ph hasCustomPrompt="1" type="title"/>
          </p:nvPr>
        </p:nvSpPr>
        <p:spPr>
          <a:xfrm>
            <a:off x="1851500" y="1030300"/>
            <a:ext cx="8489100" cy="248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700"/>
              <a:buNone/>
              <a:defRPr sz="107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g29f1dc02243_0_501"/>
          <p:cNvSpPr txBox="1"/>
          <p:nvPr>
            <p:ph idx="1" type="body"/>
          </p:nvPr>
        </p:nvSpPr>
        <p:spPr>
          <a:xfrm>
            <a:off x="1851500" y="3616400"/>
            <a:ext cx="8489100" cy="1481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  <a:defRPr>
                <a:solidFill>
                  <a:schemeClr val="lt1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>
                <a:solidFill>
                  <a:schemeClr val="lt1"/>
                </a:solidFill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>
                <a:solidFill>
                  <a:schemeClr val="lt1"/>
                </a:solidFill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g29f1dc02243_0_50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9f1dc02243_0_63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f1dc02243_0_6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5" name="Google Shape;275;g29f1dc02243_0_63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76" name="Google Shape;276;g29f1dc02243_0_6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g29f1dc02243_0_6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g29f1dc02243_0_6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g29f1dc02243_0_409"/>
          <p:cNvGrpSpPr/>
          <p:nvPr/>
        </p:nvGrpSpPr>
        <p:grpSpPr>
          <a:xfrm>
            <a:off x="195687" y="4541"/>
            <a:ext cx="1644245" cy="1846001"/>
            <a:chOff x="146769" y="3406"/>
            <a:chExt cx="1233215" cy="1384535"/>
          </a:xfrm>
        </p:grpSpPr>
        <p:grpSp>
          <p:nvGrpSpPr>
            <p:cNvPr id="51" name="Google Shape;51;g29f1dc02243_0_409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g29f1dc02243_0_409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g29f1dc02243_0_409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g29f1dc02243_0_409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g29f1dc02243_0_409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g29f1dc02243_0_409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g29f1dc02243_0_409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g29f1dc02243_0_409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g29f1dc02243_0_40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g29f1dc02243_0_409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g29f1dc02243_0_409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g29f1dc02243_0_409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g29f1dc02243_0_409"/>
          <p:cNvGrpSpPr/>
          <p:nvPr/>
        </p:nvGrpSpPr>
        <p:grpSpPr>
          <a:xfrm>
            <a:off x="9033219" y="3871914"/>
            <a:ext cx="2914791" cy="2985925"/>
            <a:chOff x="6775084" y="2904008"/>
            <a:chExt cx="2186148" cy="2239500"/>
          </a:xfrm>
        </p:grpSpPr>
        <p:grpSp>
          <p:nvGrpSpPr>
            <p:cNvPr id="64" name="Google Shape;64;g29f1dc02243_0_409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g29f1dc02243_0_409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g29f1dc02243_0_409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g29f1dc02243_0_409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g29f1dc02243_0_409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g29f1dc02243_0_40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g29f1dc02243_0_409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g29f1dc02243_0_409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g29f1dc02243_0_409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g29f1dc02243_0_409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g29f1dc02243_0_409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g29f1dc02243_0_409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g29f1dc02243_0_409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g29f1dc02243_0_409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g29f1dc02243_0_409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g29f1dc02243_0_40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g29f1dc02243_0_409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g29f1dc02243_0_409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g29f1dc02243_0_409"/>
          <p:cNvSpPr txBox="1"/>
          <p:nvPr>
            <p:ph type="title"/>
          </p:nvPr>
        </p:nvSpPr>
        <p:spPr>
          <a:xfrm>
            <a:off x="1098667" y="2151767"/>
            <a:ext cx="7810500" cy="24972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g29f1dc02243_0_40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g29f1dc02243_0_44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g29f1dc02243_0_44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29f1dc02243_0_44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g29f1dc02243_0_444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89" name="Google Shape;89;g29f1dc02243_0_444"/>
          <p:cNvSpPr txBox="1"/>
          <p:nvPr>
            <p:ph idx="1" type="body"/>
          </p:nvPr>
        </p:nvSpPr>
        <p:spPr>
          <a:xfrm>
            <a:off x="1738400" y="2653400"/>
            <a:ext cx="93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0" name="Google Shape;90;g29f1dc02243_0_444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g29f1dc02243_0_45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93" name="Google Shape;93;g29f1dc02243_0_45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g29f1dc02243_0_45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g29f1dc02243_0_451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6" name="Google Shape;96;g29f1dc02243_0_451"/>
          <p:cNvSpPr txBox="1"/>
          <p:nvPr>
            <p:ph idx="1" type="body"/>
          </p:nvPr>
        </p:nvSpPr>
        <p:spPr>
          <a:xfrm>
            <a:off x="17384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7" name="Google Shape;97;g29f1dc02243_0_451"/>
          <p:cNvSpPr txBox="1"/>
          <p:nvPr>
            <p:ph idx="2" type="body"/>
          </p:nvPr>
        </p:nvSpPr>
        <p:spPr>
          <a:xfrm>
            <a:off x="6538200" y="2653400"/>
            <a:ext cx="4574100" cy="3388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8" name="Google Shape;98;g29f1dc02243_0_451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g29f1dc02243_0_45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1" name="Google Shape;101;g29f1dc02243_0_45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g29f1dc02243_0_45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g29f1dc02243_0_459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04" name="Google Shape;104;g29f1dc02243_0_459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g29f1dc02243_0_465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7" name="Google Shape;107;g29f1dc02243_0_46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g29f1dc02243_0_46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g29f1dc02243_0_465"/>
          <p:cNvSpPr txBox="1"/>
          <p:nvPr>
            <p:ph type="title"/>
          </p:nvPr>
        </p:nvSpPr>
        <p:spPr>
          <a:xfrm>
            <a:off x="1738400" y="798100"/>
            <a:ext cx="4416000" cy="2120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10" name="Google Shape;110;g29f1dc02243_0_465"/>
          <p:cNvSpPr txBox="1"/>
          <p:nvPr>
            <p:ph idx="1" type="body"/>
          </p:nvPr>
        </p:nvSpPr>
        <p:spPr>
          <a:xfrm>
            <a:off x="1738400" y="3079567"/>
            <a:ext cx="4416000" cy="2962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" name="Google Shape;111;g29f1dc02243_0_46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g29f1dc02243_0_472"/>
          <p:cNvGrpSpPr/>
          <p:nvPr/>
        </p:nvGrpSpPr>
        <p:grpSpPr>
          <a:xfrm>
            <a:off x="9155392" y="1742"/>
            <a:ext cx="3023192" cy="3468833"/>
            <a:chOff x="6790514" y="1306"/>
            <a:chExt cx="2267451" cy="2601690"/>
          </a:xfrm>
        </p:grpSpPr>
        <p:grpSp>
          <p:nvGrpSpPr>
            <p:cNvPr id="114" name="Google Shape;114;g29f1dc02243_0_472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g29f1dc02243_0_47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g29f1dc02243_0_472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g29f1dc02243_0_472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g29f1dc02243_0_472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g29f1dc02243_0_472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g29f1dc02243_0_47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g29f1dc02243_0_472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g29f1dc02243_0_47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g29f1dc02243_0_47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g29f1dc02243_0_472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g29f1dc02243_0_472"/>
          <p:cNvSpPr txBox="1"/>
          <p:nvPr>
            <p:ph type="title"/>
          </p:nvPr>
        </p:nvSpPr>
        <p:spPr>
          <a:xfrm>
            <a:off x="1098667" y="1018133"/>
            <a:ext cx="7810500" cy="476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g29f1dc02243_0_472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29f1dc02243_0_487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29" name="Google Shape;129;g29f1dc02243_0_48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29f1dc02243_0_4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g29f1dc02243_0_487"/>
          <p:cNvSpPr txBox="1"/>
          <p:nvPr>
            <p:ph type="title"/>
          </p:nvPr>
        </p:nvSpPr>
        <p:spPr>
          <a:xfrm>
            <a:off x="1738400" y="798100"/>
            <a:ext cx="4574100" cy="2653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32" name="Google Shape;132;g29f1dc02243_0_487"/>
          <p:cNvSpPr txBox="1"/>
          <p:nvPr>
            <p:ph idx="1" type="subTitle"/>
          </p:nvPr>
        </p:nvSpPr>
        <p:spPr>
          <a:xfrm>
            <a:off x="1738400" y="3657604"/>
            <a:ext cx="4574100" cy="96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g29f1dc02243_0_487"/>
          <p:cNvSpPr txBox="1"/>
          <p:nvPr>
            <p:ph idx="2" type="body"/>
          </p:nvPr>
        </p:nvSpPr>
        <p:spPr>
          <a:xfrm>
            <a:off x="6538267" y="881333"/>
            <a:ext cx="4574100" cy="51609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34" name="Google Shape;134;g29f1dc02243_0_487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g29f1dc02243_0_495"/>
          <p:cNvGrpSpPr/>
          <p:nvPr/>
        </p:nvGrpSpPr>
        <p:grpSpPr>
          <a:xfrm>
            <a:off x="951176" y="5129497"/>
            <a:ext cx="1100560" cy="1100560"/>
            <a:chOff x="348199" y="179450"/>
            <a:chExt cx="1116300" cy="1116300"/>
          </a:xfrm>
        </p:grpSpPr>
        <p:sp>
          <p:nvSpPr>
            <p:cNvPr id="137" name="Google Shape;137;g29f1dc02243_0_49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g29f1dc02243_0_49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g29f1dc02243_0_495"/>
          <p:cNvSpPr txBox="1"/>
          <p:nvPr>
            <p:ph idx="1" type="body"/>
          </p:nvPr>
        </p:nvSpPr>
        <p:spPr>
          <a:xfrm>
            <a:off x="1738400" y="5518633"/>
            <a:ext cx="7790700" cy="7131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140" name="Google Shape;140;g29f1dc02243_0_49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9f1dc02243_0_36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Maven Pro"/>
              <a:buNone/>
              <a:defRPr b="1" sz="37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g29f1dc02243_0_365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Nunito"/>
              <a:buChar char="●"/>
              <a:defRPr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238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238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238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238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238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238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●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238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○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238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Char char="■"/>
              <a:defRPr sz="15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g29f1dc02243_0_365"/>
          <p:cNvSpPr txBox="1"/>
          <p:nvPr>
            <p:ph idx="12" type="sldNum"/>
          </p:nvPr>
        </p:nvSpPr>
        <p:spPr>
          <a:xfrm>
            <a:off x="11268061" y="6315968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xiv.org/abs/1312.6114v11" TargetMode="External"/><Relationship Id="rId4" Type="http://schemas.openxmlformats.org/officeDocument/2006/relationships/hyperlink" Target="https://github.com/OpenBMB/ChatDev" TargetMode="External"/><Relationship Id="rId5" Type="http://schemas.openxmlformats.org/officeDocument/2006/relationships/hyperlink" Target="https://arxiv.org/abs/2307.07924" TargetMode="External"/><Relationship Id="rId6" Type="http://schemas.openxmlformats.org/officeDocument/2006/relationships/hyperlink" Target="https://github.com/huggingface/diffusers" TargetMode="External"/><Relationship Id="rId7" Type="http://schemas.openxmlformats.org/officeDocument/2006/relationships/hyperlink" Target="https://huggingface.co/prompthero/openjourney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9.gif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6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r8TFq3fp8Qogw8v5xy3hj_TawTu5pYw1/view" TargetMode="External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f1c1b55c9_0_31"/>
          <p:cNvSpPr txBox="1"/>
          <p:nvPr>
            <p:ph idx="4294967295" type="ctrTitle"/>
          </p:nvPr>
        </p:nvSpPr>
        <p:spPr>
          <a:xfrm>
            <a:off x="1045925" y="1122250"/>
            <a:ext cx="10515000" cy="2479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rgbClr val="000000"/>
                </a:solidFill>
              </a:rPr>
              <a:t>Investigating Multi-Agent LLM Architectures &amp; Latent Space of Stable Diffusion Models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4" name="Google Shape;284;g29f1c1b55c9_0_31"/>
          <p:cNvSpPr txBox="1"/>
          <p:nvPr>
            <p:ph idx="4294967295" type="subTitle"/>
          </p:nvPr>
        </p:nvSpPr>
        <p:spPr>
          <a:xfrm>
            <a:off x="1098667" y="4795067"/>
            <a:ext cx="56739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rgbClr val="000000"/>
                </a:solidFill>
              </a:rPr>
              <a:t>Nick Witten, Mohit Singh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9f1dc02243_0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 </a:t>
            </a:r>
            <a:endParaRPr/>
          </a:p>
        </p:txBody>
      </p:sp>
      <p:sp>
        <p:nvSpPr>
          <p:cNvPr id="412" name="Google Shape;412;g29f1dc02243_0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[1]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https://arxiv.org/abs/1312.6114v11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[2]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https://github.com/OpenBMB/ChatDev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[3]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https://arxiv.org/abs/2307.07924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[4]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https://github.com/huggingface/diffusers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[5] </a:t>
            </a:r>
            <a:r>
              <a:rPr lang="en-US" u="sng">
                <a:solidFill>
                  <a:schemeClr val="hlink"/>
                </a:solidFill>
                <a:hlinkClick r:id="rId7"/>
              </a:rPr>
              <a:t>https://huggingface.co/prompthero/openjourney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9f1dc02243_0_661"/>
          <p:cNvSpPr txBox="1"/>
          <p:nvPr>
            <p:ph type="title"/>
          </p:nvPr>
        </p:nvSpPr>
        <p:spPr>
          <a:xfrm>
            <a:off x="1738400" y="798100"/>
            <a:ext cx="9374100" cy="1332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 / Need</a:t>
            </a:r>
            <a:endParaRPr/>
          </a:p>
        </p:txBody>
      </p:sp>
      <p:sp>
        <p:nvSpPr>
          <p:cNvPr id="290" name="Google Shape;290;g29f1dc02243_0_661"/>
          <p:cNvSpPr txBox="1"/>
          <p:nvPr>
            <p:ph idx="1" type="body"/>
          </p:nvPr>
        </p:nvSpPr>
        <p:spPr>
          <a:xfrm>
            <a:off x="782225" y="1961000"/>
            <a:ext cx="6822000" cy="4576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Automated Software Engineering</a:t>
            </a:r>
            <a:endParaRPr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-US"/>
              <a:t>In the past few years, there has been great exploration into the idea of automating certain aspects of software development(automated testing, documentation)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/>
              <a:t>In this presentation, we explore a multi-agent LLM architecture that automates all phases!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/>
              <a:t>Image Fusion given 2 Text Prompts!!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29f1dc02243_0_661"/>
          <p:cNvSpPr/>
          <p:nvPr/>
        </p:nvSpPr>
        <p:spPr>
          <a:xfrm>
            <a:off x="8692400" y="553000"/>
            <a:ext cx="3363300" cy="675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“Design a Ping Pong Game” 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g29f1dc02243_0_661"/>
          <p:cNvSpPr txBox="1"/>
          <p:nvPr/>
        </p:nvSpPr>
        <p:spPr>
          <a:xfrm>
            <a:off x="9682850" y="106600"/>
            <a:ext cx="138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User Input 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3" name="Google Shape;293;g29f1dc02243_0_661"/>
          <p:cNvSpPr/>
          <p:nvPr/>
        </p:nvSpPr>
        <p:spPr>
          <a:xfrm>
            <a:off x="10027725" y="1306125"/>
            <a:ext cx="346200" cy="67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4" name="Google Shape;294;g29f1dc02243_0_661"/>
          <p:cNvSpPr/>
          <p:nvPr/>
        </p:nvSpPr>
        <p:spPr>
          <a:xfrm>
            <a:off x="8692400" y="2078750"/>
            <a:ext cx="3363300" cy="84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Multi-Agent LLM (</a:t>
            </a:r>
            <a:r>
              <a:rPr b="1" i="1"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Designing, Coding, Testing, Documenting)</a:t>
            </a:r>
            <a:endParaRPr b="1" i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5" name="Google Shape;295;g29f1dc02243_0_661"/>
          <p:cNvSpPr/>
          <p:nvPr/>
        </p:nvSpPr>
        <p:spPr>
          <a:xfrm>
            <a:off x="7950550" y="2222600"/>
            <a:ext cx="643200" cy="5604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6" name="Google Shape;296;g29f1dc02243_0_661"/>
          <p:cNvSpPr/>
          <p:nvPr/>
        </p:nvSpPr>
        <p:spPr>
          <a:xfrm>
            <a:off x="10027725" y="3090600"/>
            <a:ext cx="346200" cy="67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7" name="Google Shape;297;g29f1dc02243_0_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102" y="3864275"/>
            <a:ext cx="2505887" cy="13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29f1dc02243_0_661"/>
          <p:cNvSpPr/>
          <p:nvPr/>
        </p:nvSpPr>
        <p:spPr>
          <a:xfrm>
            <a:off x="1244750" y="6228150"/>
            <a:ext cx="2819400" cy="5604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“Underwater coral reef. Hyper realism.”</a:t>
            </a:r>
            <a:endParaRPr b="1" sz="17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g29f1dc02243_0_661"/>
          <p:cNvSpPr/>
          <p:nvPr/>
        </p:nvSpPr>
        <p:spPr>
          <a:xfrm>
            <a:off x="1244750" y="5346825"/>
            <a:ext cx="2819400" cy="5604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“Jungle w/ Vines. Majestic lighting.”</a:t>
            </a:r>
            <a:endParaRPr b="1" sz="1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0" name="Google Shape;300;g29f1dc02243_0_661"/>
          <p:cNvSpPr txBox="1"/>
          <p:nvPr/>
        </p:nvSpPr>
        <p:spPr>
          <a:xfrm>
            <a:off x="1460600" y="4991675"/>
            <a:ext cx="271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User Prompt 1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g29f1dc02243_0_661"/>
          <p:cNvSpPr/>
          <p:nvPr/>
        </p:nvSpPr>
        <p:spPr>
          <a:xfrm>
            <a:off x="878225" y="4097425"/>
            <a:ext cx="494700" cy="29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g29f1dc02243_0_661"/>
          <p:cNvSpPr txBox="1"/>
          <p:nvPr/>
        </p:nvSpPr>
        <p:spPr>
          <a:xfrm>
            <a:off x="1460600" y="5907225"/>
            <a:ext cx="271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User Prompt 2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g29f1dc02243_0_661"/>
          <p:cNvSpPr/>
          <p:nvPr/>
        </p:nvSpPr>
        <p:spPr>
          <a:xfrm rot="-3589398">
            <a:off x="4249769" y="5476772"/>
            <a:ext cx="325861" cy="67575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g29f1dc02243_0_661"/>
          <p:cNvSpPr/>
          <p:nvPr/>
        </p:nvSpPr>
        <p:spPr>
          <a:xfrm rot="-6850238">
            <a:off x="4275852" y="6119071"/>
            <a:ext cx="301864" cy="675858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5" name="Google Shape;305;g29f1dc02243_0_661"/>
          <p:cNvSpPr/>
          <p:nvPr/>
        </p:nvSpPr>
        <p:spPr>
          <a:xfrm>
            <a:off x="4797000" y="5554575"/>
            <a:ext cx="1838400" cy="1151700"/>
          </a:xfrm>
          <a:prstGeom prst="rect">
            <a:avLst/>
          </a:prstGeom>
          <a:solidFill>
            <a:srgbClr val="A64D7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Stable Diffusion and Latent Interpolation</a:t>
            </a:r>
            <a:endParaRPr b="1"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g29f1dc02243_0_661"/>
          <p:cNvSpPr/>
          <p:nvPr/>
        </p:nvSpPr>
        <p:spPr>
          <a:xfrm rot="-5396834">
            <a:off x="6860374" y="5895525"/>
            <a:ext cx="325800" cy="469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7" name="Google Shape;307;g29f1dc02243_0_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500" y="4887750"/>
            <a:ext cx="840600" cy="5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29f1dc02243_0_6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4800" y="4887750"/>
            <a:ext cx="840600" cy="5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9f1dc02243_0_6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8250" y="5517625"/>
            <a:ext cx="1620874" cy="12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9f1dc02243_0_661"/>
          <p:cNvSpPr/>
          <p:nvPr/>
        </p:nvSpPr>
        <p:spPr>
          <a:xfrm rot="-5396834">
            <a:off x="9171199" y="5895525"/>
            <a:ext cx="325800" cy="4698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g29f1dc02243_0_661"/>
          <p:cNvSpPr/>
          <p:nvPr/>
        </p:nvSpPr>
        <p:spPr>
          <a:xfrm>
            <a:off x="10130675" y="5294350"/>
            <a:ext cx="346200" cy="446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g29f1dc02243_0_661"/>
          <p:cNvSpPr txBox="1"/>
          <p:nvPr/>
        </p:nvSpPr>
        <p:spPr>
          <a:xfrm>
            <a:off x="9679075" y="5838525"/>
            <a:ext cx="18384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What if we combine both??</a:t>
            </a:r>
            <a:endParaRPr sz="1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f1dc02243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Objectives </a:t>
            </a:r>
            <a:endParaRPr/>
          </a:p>
        </p:txBody>
      </p:sp>
      <p:sp>
        <p:nvSpPr>
          <p:cNvPr id="318" name="Google Shape;318;g29f1dc02243_0_0"/>
          <p:cNvSpPr txBox="1"/>
          <p:nvPr>
            <p:ph idx="1" type="body"/>
          </p:nvPr>
        </p:nvSpPr>
        <p:spPr>
          <a:xfrm>
            <a:off x="838200" y="1825625"/>
            <a:ext cx="6420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Understand ChatDev, a multi-agent LLM architecture designed to mimic a software company with different company roles(CEO, CTO, Programmer, Reviewer/Tester, Art Designer)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Explore latent space of Stable Diffusion architecture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Integrate Stable Diffusion as an artist into ChatDev system and incorporate images into a software product output</a:t>
            </a:r>
            <a:endParaRPr/>
          </a:p>
        </p:txBody>
      </p:sp>
      <p:pic>
        <p:nvPicPr>
          <p:cNvPr id="319" name="Google Shape;319;g29f1dc0224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225" y="290676"/>
            <a:ext cx="3516001" cy="29009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9f1dc02243_0_0"/>
          <p:cNvSpPr txBox="1"/>
          <p:nvPr/>
        </p:nvSpPr>
        <p:spPr>
          <a:xfrm>
            <a:off x="7728384" y="3191615"/>
            <a:ext cx="421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1. Visualization of ChatDev Company [3]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f1dc02243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ChatDev?</a:t>
            </a:r>
            <a:endParaRPr/>
          </a:p>
        </p:txBody>
      </p:sp>
      <p:sp>
        <p:nvSpPr>
          <p:cNvPr id="326" name="Google Shape;326;g29f1dc02243_0_5"/>
          <p:cNvSpPr txBox="1"/>
          <p:nvPr>
            <p:ph idx="1" type="body"/>
          </p:nvPr>
        </p:nvSpPr>
        <p:spPr>
          <a:xfrm>
            <a:off x="0" y="1594725"/>
            <a:ext cx="6252600" cy="518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Multi-agent LLM architecture designed to mimic software engineering company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Roles are assigned to each member of the company, which follow that of a standard company(CEO, CTO, Programmers, Designers, Reviewers, Testers). Each role is an LLM(ChatGPT3_5_TURBO)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Follows </a:t>
            </a:r>
            <a:r>
              <a:rPr i="1" lang="en-US"/>
              <a:t>waterfall model</a:t>
            </a:r>
            <a:r>
              <a:rPr lang="en-US"/>
              <a:t> for software engineering: designing, coding, testing, documenting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Communication between roles done via a “ChatChain”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Current ChatDev code outputs: Very impressive, but the GUIs are very standard and do not use images or videos.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We want to try adding a Diffusion-Art Designer role which will add images &amp; videos generated by diffusion models!!</a:t>
            </a:r>
            <a:endParaRPr/>
          </a:p>
        </p:txBody>
      </p:sp>
      <p:sp>
        <p:nvSpPr>
          <p:cNvPr id="327" name="Google Shape;327;g29f1dc02243_0_5"/>
          <p:cNvSpPr txBox="1"/>
          <p:nvPr>
            <p:ph idx="1" type="body"/>
          </p:nvPr>
        </p:nvSpPr>
        <p:spPr>
          <a:xfrm>
            <a:off x="6991126" y="3143492"/>
            <a:ext cx="4965300" cy="34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Figure 2. Default ChatChain in ChatDev [3]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28" name="Google Shape;328;g29f1dc0224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675" y="1166597"/>
            <a:ext cx="5652376" cy="191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29f1dc0224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500" y="3649350"/>
            <a:ext cx="5355549" cy="20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9f1dc02243_0_5"/>
          <p:cNvSpPr txBox="1"/>
          <p:nvPr>
            <p:ph idx="1" type="body"/>
          </p:nvPr>
        </p:nvSpPr>
        <p:spPr>
          <a:xfrm>
            <a:off x="6734500" y="5947275"/>
            <a:ext cx="5716200" cy="6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1600"/>
              </a:spcAft>
              <a:buSzPts val="1018"/>
              <a:buNone/>
            </a:pPr>
            <a:r>
              <a:rPr lang="en-US" sz="1790">
                <a:solidFill>
                  <a:schemeClr val="dk1"/>
                </a:solidFill>
              </a:rPr>
              <a:t>Figure 3. Agent-Agent Communication Mechanisms </a:t>
            </a:r>
            <a:endParaRPr sz="179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f1dc02243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Stable Diffusion Architecture</a:t>
            </a:r>
            <a:endParaRPr/>
          </a:p>
        </p:txBody>
      </p:sp>
      <p:sp>
        <p:nvSpPr>
          <p:cNvPr id="336" name="Google Shape;336;g29f1dc02243_0_21"/>
          <p:cNvSpPr txBox="1"/>
          <p:nvPr/>
        </p:nvSpPr>
        <p:spPr>
          <a:xfrm>
            <a:off x="863100" y="5490925"/>
            <a:ext cx="10465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g29f1dc0224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181" y="1393900"/>
            <a:ext cx="9953651" cy="51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f1c1b55c9_0_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Latent Manipulation</a:t>
            </a:r>
            <a:endParaRPr/>
          </a:p>
        </p:txBody>
      </p:sp>
      <p:sp>
        <p:nvSpPr>
          <p:cNvPr id="343" name="Google Shape;343;g29f1c1b55c9_0_1"/>
          <p:cNvSpPr txBox="1"/>
          <p:nvPr>
            <p:ph idx="1" type="body"/>
          </p:nvPr>
        </p:nvSpPr>
        <p:spPr>
          <a:xfrm>
            <a:off x="453525" y="5366125"/>
            <a:ext cx="2421600" cy="7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/>
              <a:t>Renoise (too few time steps) and denoise with new prompt</a:t>
            </a:r>
            <a:endParaRPr/>
          </a:p>
        </p:txBody>
      </p:sp>
      <p:pic>
        <p:nvPicPr>
          <p:cNvPr id="344" name="Google Shape;344;g29f1c1b55c9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525" y="1702575"/>
            <a:ext cx="2421675" cy="1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9f1c1b55c9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525" y="3476875"/>
            <a:ext cx="2421675" cy="1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9f1c1b55c9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4900" y="1702575"/>
            <a:ext cx="2421675" cy="1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29f1c1b55c9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900" y="3476875"/>
            <a:ext cx="2421675" cy="1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9f1c1b55c9_0_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52975" y="1702575"/>
            <a:ext cx="2421675" cy="1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9f1c1b55c9_0_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52975" y="3476875"/>
            <a:ext cx="2421675" cy="16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9f1c1b55c9_0_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56775" y="2408825"/>
            <a:ext cx="3207750" cy="21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g29f1c1b55c9_0_1"/>
          <p:cNvSpPr txBox="1"/>
          <p:nvPr>
            <p:ph idx="1" type="body"/>
          </p:nvPr>
        </p:nvSpPr>
        <p:spPr>
          <a:xfrm>
            <a:off x="3203250" y="5336125"/>
            <a:ext cx="2421600" cy="81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/>
              <a:t>Renoise and denoise without guidance</a:t>
            </a:r>
            <a:endParaRPr/>
          </a:p>
        </p:txBody>
      </p:sp>
      <p:sp>
        <p:nvSpPr>
          <p:cNvPr id="352" name="Google Shape;352;g29f1c1b55c9_0_1"/>
          <p:cNvSpPr txBox="1"/>
          <p:nvPr>
            <p:ph idx="1" type="body"/>
          </p:nvPr>
        </p:nvSpPr>
        <p:spPr>
          <a:xfrm>
            <a:off x="5880012" y="5336125"/>
            <a:ext cx="2421600" cy="7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/>
              <a:t>Renoise and denoise with new prompt guidance</a:t>
            </a:r>
            <a:endParaRPr/>
          </a:p>
        </p:txBody>
      </p:sp>
      <p:sp>
        <p:nvSpPr>
          <p:cNvPr id="353" name="Google Shape;353;g29f1c1b55c9_0_1"/>
          <p:cNvSpPr txBox="1"/>
          <p:nvPr>
            <p:ph idx="1" type="body"/>
          </p:nvPr>
        </p:nvSpPr>
        <p:spPr>
          <a:xfrm>
            <a:off x="8556750" y="5336125"/>
            <a:ext cx="3207900" cy="75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lang="en-US"/>
              <a:t>Linear interpolation in latent space using guidance from two prompts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9f1dc02243_0_6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 ChatDev Architecture w/ DiffusionArt</a:t>
            </a:r>
            <a:endParaRPr/>
          </a:p>
        </p:txBody>
      </p:sp>
      <p:sp>
        <p:nvSpPr>
          <p:cNvPr id="359" name="Google Shape;359;g29f1dc02243_0_646"/>
          <p:cNvSpPr/>
          <p:nvPr/>
        </p:nvSpPr>
        <p:spPr>
          <a:xfrm>
            <a:off x="614452" y="2094800"/>
            <a:ext cx="1367100" cy="680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“Make a simple Mario Game”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0" name="Google Shape;360;g29f1dc02243_0_646"/>
          <p:cNvSpPr/>
          <p:nvPr/>
        </p:nvSpPr>
        <p:spPr>
          <a:xfrm>
            <a:off x="2639295" y="2094801"/>
            <a:ext cx="1883400" cy="6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DemandAnalysis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(SimplePhase)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1" name="Google Shape;361;g29f1dc02243_0_646"/>
          <p:cNvSpPr/>
          <p:nvPr/>
        </p:nvSpPr>
        <p:spPr>
          <a:xfrm>
            <a:off x="2072152" y="2359357"/>
            <a:ext cx="4650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2" name="Google Shape;362;g29f1dc02243_0_646"/>
          <p:cNvSpPr/>
          <p:nvPr/>
        </p:nvSpPr>
        <p:spPr>
          <a:xfrm>
            <a:off x="7733370" y="2094801"/>
            <a:ext cx="1799400" cy="6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Coding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(SimplePhase)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g29f1dc02243_0_646"/>
          <p:cNvSpPr/>
          <p:nvPr/>
        </p:nvSpPr>
        <p:spPr>
          <a:xfrm>
            <a:off x="7099184" y="2340330"/>
            <a:ext cx="4650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g29f1dc02243_0_646"/>
          <p:cNvSpPr/>
          <p:nvPr/>
        </p:nvSpPr>
        <p:spPr>
          <a:xfrm>
            <a:off x="5130796" y="2094801"/>
            <a:ext cx="1799400" cy="6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DiffusionArt (ComposedPhase)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5" name="Google Shape;365;g29f1dc02243_0_646"/>
          <p:cNvSpPr/>
          <p:nvPr/>
        </p:nvSpPr>
        <p:spPr>
          <a:xfrm>
            <a:off x="4594263" y="2340330"/>
            <a:ext cx="4650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Google Shape;366;g29f1dc02243_0_646"/>
          <p:cNvSpPr/>
          <p:nvPr/>
        </p:nvSpPr>
        <p:spPr>
          <a:xfrm rot="5400000">
            <a:off x="6593283" y="1249041"/>
            <a:ext cx="396900" cy="3448800"/>
          </a:xfrm>
          <a:prstGeom prst="leftBrace">
            <a:avLst>
              <a:gd fmla="val 50000" name="adj1"/>
              <a:gd fmla="val 7853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g29f1dc02243_0_646"/>
          <p:cNvSpPr/>
          <p:nvPr/>
        </p:nvSpPr>
        <p:spPr>
          <a:xfrm rot="5400000">
            <a:off x="2485948" y="1199391"/>
            <a:ext cx="472500" cy="3623700"/>
          </a:xfrm>
          <a:prstGeom prst="leftBrace">
            <a:avLst>
              <a:gd fmla="val 50000" name="adj1"/>
              <a:gd fmla="val 2936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8" name="Google Shape;368;g29f1dc02243_0_646"/>
          <p:cNvPicPr preferRelativeResize="0"/>
          <p:nvPr/>
        </p:nvPicPr>
        <p:blipFill rotWithShape="1">
          <a:blip r:embed="rId3">
            <a:alphaModFix/>
          </a:blip>
          <a:srcRect b="0" l="14518" r="47926" t="50450"/>
          <a:stretch/>
        </p:blipFill>
        <p:spPr>
          <a:xfrm>
            <a:off x="739725" y="3360873"/>
            <a:ext cx="4117110" cy="3061002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9f1dc02243_0_646"/>
          <p:cNvSpPr/>
          <p:nvPr/>
        </p:nvSpPr>
        <p:spPr>
          <a:xfrm>
            <a:off x="5067195" y="3587632"/>
            <a:ext cx="1582800" cy="56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Diffusion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Art Design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g29f1dc02243_0_646"/>
          <p:cNvSpPr/>
          <p:nvPr/>
        </p:nvSpPr>
        <p:spPr>
          <a:xfrm>
            <a:off x="7299926" y="3587804"/>
            <a:ext cx="1582800" cy="5670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Diffusion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Art Integration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g29f1dc02243_0_646"/>
          <p:cNvSpPr/>
          <p:nvPr/>
        </p:nvSpPr>
        <p:spPr>
          <a:xfrm>
            <a:off x="6742459" y="3776593"/>
            <a:ext cx="4650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g29f1dc02243_0_646"/>
          <p:cNvSpPr/>
          <p:nvPr/>
        </p:nvSpPr>
        <p:spPr>
          <a:xfrm rot="5397870">
            <a:off x="5384116" y="4427192"/>
            <a:ext cx="4842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g29f1dc02243_0_646"/>
          <p:cNvSpPr/>
          <p:nvPr/>
        </p:nvSpPr>
        <p:spPr>
          <a:xfrm rot="5397870">
            <a:off x="5788270" y="4427192"/>
            <a:ext cx="4842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4" name="Google Shape;374;g29f1dc02243_0_646"/>
          <p:cNvSpPr/>
          <p:nvPr/>
        </p:nvSpPr>
        <p:spPr>
          <a:xfrm>
            <a:off x="5099071" y="4881473"/>
            <a:ext cx="1519200" cy="6801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Stable Diffusion Pipeline</a:t>
            </a:r>
            <a:endParaRPr sz="13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5" name="Google Shape;375;g29f1dc02243_0_6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810" y="5864330"/>
            <a:ext cx="697650" cy="48418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9f1dc02243_0_646"/>
          <p:cNvSpPr/>
          <p:nvPr/>
        </p:nvSpPr>
        <p:spPr>
          <a:xfrm flipH="1" rot="5401882">
            <a:off x="8603646" y="3235220"/>
            <a:ext cx="1095900" cy="327000"/>
          </a:xfrm>
          <a:prstGeom prst="bentArrow">
            <a:avLst>
              <a:gd fmla="val 25000" name="adj1"/>
              <a:gd fmla="val 33375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7" name="Google Shape;377;g29f1dc02243_0_6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446" y="5864329"/>
            <a:ext cx="697650" cy="48418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9f1dc02243_0_646"/>
          <p:cNvSpPr/>
          <p:nvPr/>
        </p:nvSpPr>
        <p:spPr>
          <a:xfrm>
            <a:off x="6742459" y="5098862"/>
            <a:ext cx="4650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g29f1dc02243_0_646"/>
          <p:cNvSpPr txBox="1"/>
          <p:nvPr/>
        </p:nvSpPr>
        <p:spPr>
          <a:xfrm>
            <a:off x="1981450" y="2094801"/>
            <a:ext cx="69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chat_env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0" name="Google Shape;380;g29f1dc02243_0_646"/>
          <p:cNvSpPr txBox="1"/>
          <p:nvPr/>
        </p:nvSpPr>
        <p:spPr>
          <a:xfrm>
            <a:off x="4477039" y="2084714"/>
            <a:ext cx="7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chat_env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1" name="Google Shape;381;g29f1dc02243_0_646"/>
          <p:cNvSpPr txBox="1"/>
          <p:nvPr/>
        </p:nvSpPr>
        <p:spPr>
          <a:xfrm>
            <a:off x="7001531" y="2041471"/>
            <a:ext cx="7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chat_env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g29f1dc02243_0_646"/>
          <p:cNvSpPr/>
          <p:nvPr/>
        </p:nvSpPr>
        <p:spPr>
          <a:xfrm>
            <a:off x="10140679" y="2094801"/>
            <a:ext cx="1799400" cy="680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CodeReview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(ComposedPhase)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g29f1dc02243_0_646"/>
          <p:cNvSpPr/>
          <p:nvPr/>
        </p:nvSpPr>
        <p:spPr>
          <a:xfrm>
            <a:off x="9623677" y="2326059"/>
            <a:ext cx="465000" cy="189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4" name="Google Shape;384;g29f1dc02243_0_646"/>
          <p:cNvSpPr txBox="1"/>
          <p:nvPr/>
        </p:nvSpPr>
        <p:spPr>
          <a:xfrm>
            <a:off x="9526024" y="2027200"/>
            <a:ext cx="7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chat_env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5" name="Google Shape;385;g29f1dc02243_0_646"/>
          <p:cNvSpPr/>
          <p:nvPr/>
        </p:nvSpPr>
        <p:spPr>
          <a:xfrm>
            <a:off x="10140762" y="3587804"/>
            <a:ext cx="1799400" cy="6801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unito"/>
                <a:ea typeface="Nunito"/>
                <a:cs typeface="Nunito"/>
                <a:sym typeface="Nunito"/>
              </a:rPr>
              <a:t>Software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6" name="Google Shape;386;g29f1dc02243_0_646"/>
          <p:cNvPicPr preferRelativeResize="0"/>
          <p:nvPr/>
        </p:nvPicPr>
        <p:blipFill rotWithShape="1">
          <a:blip r:embed="rId6">
            <a:alphaModFix/>
          </a:blip>
          <a:srcRect b="0" l="8773" r="5632" t="0"/>
          <a:stretch/>
        </p:blipFill>
        <p:spPr>
          <a:xfrm>
            <a:off x="7388454" y="4760170"/>
            <a:ext cx="1519171" cy="104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9f1dc02243_0_646"/>
          <p:cNvSpPr/>
          <p:nvPr/>
        </p:nvSpPr>
        <p:spPr>
          <a:xfrm rot="-5400000">
            <a:off x="7889016" y="4366605"/>
            <a:ext cx="4842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8" name="Google Shape;388;g29f1dc02243_0_646"/>
          <p:cNvSpPr/>
          <p:nvPr/>
        </p:nvSpPr>
        <p:spPr>
          <a:xfrm rot="5400000">
            <a:off x="10798232" y="3090508"/>
            <a:ext cx="484200" cy="1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9" name="Google Shape;389;g29f1dc02243_0_646"/>
          <p:cNvSpPr txBox="1"/>
          <p:nvPr/>
        </p:nvSpPr>
        <p:spPr>
          <a:xfrm>
            <a:off x="11131246" y="3004988"/>
            <a:ext cx="7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chat_env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0" name="Google Shape;390;g29f1dc02243_0_646"/>
          <p:cNvSpPr txBox="1"/>
          <p:nvPr/>
        </p:nvSpPr>
        <p:spPr>
          <a:xfrm flipH="1">
            <a:off x="544675" y="1708163"/>
            <a:ext cx="188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User query prompt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1" name="Google Shape;391;g29f1dc02243_0_646"/>
          <p:cNvSpPr txBox="1"/>
          <p:nvPr/>
        </p:nvSpPr>
        <p:spPr>
          <a:xfrm flipH="1">
            <a:off x="9988675" y="4432200"/>
            <a:ext cx="2103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-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Fully </a:t>
            </a: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implemented</a:t>
            </a: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 Mario Game in Python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-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Instructions for playing the game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-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Requirements.txt for downloading necessary packages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unito"/>
              <a:buChar char="-"/>
            </a:pPr>
            <a:r>
              <a:rPr lang="en-US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Incorporates Diffusion Art!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g29f1dc02243_0_646"/>
          <p:cNvSpPr txBox="1"/>
          <p:nvPr/>
        </p:nvSpPr>
        <p:spPr>
          <a:xfrm>
            <a:off x="6121413" y="4241000"/>
            <a:ext cx="99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Prompts for generating images (x2)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f1dc02243_0_666"/>
          <p:cNvSpPr txBox="1"/>
          <p:nvPr>
            <p:ph type="title"/>
          </p:nvPr>
        </p:nvSpPr>
        <p:spPr>
          <a:xfrm>
            <a:off x="660250" y="381600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Mario Game Output w/ DiffusionArt </a:t>
            </a:r>
            <a:endParaRPr/>
          </a:p>
        </p:txBody>
      </p:sp>
      <p:pic>
        <p:nvPicPr>
          <p:cNvPr id="398" name="Google Shape;398;g29f1dc02243_0_666" title="mariogamedemovid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4800" y="1497000"/>
            <a:ext cx="6566500" cy="492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9f1dc02243_0_67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Conclusions / Future Work</a:t>
            </a:r>
            <a:endParaRPr/>
          </a:p>
        </p:txBody>
      </p:sp>
      <p:sp>
        <p:nvSpPr>
          <p:cNvPr id="404" name="Google Shape;404;g29f1dc02243_0_671"/>
          <p:cNvSpPr txBox="1"/>
          <p:nvPr>
            <p:ph idx="1" type="body"/>
          </p:nvPr>
        </p:nvSpPr>
        <p:spPr>
          <a:xfrm>
            <a:off x="838200" y="1825625"/>
            <a:ext cx="7705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Conclusions: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US">
                <a:solidFill>
                  <a:schemeClr val="dk1"/>
                </a:solidFill>
              </a:rPr>
              <a:t>Made </a:t>
            </a:r>
            <a:r>
              <a:rPr lang="en-US">
                <a:solidFill>
                  <a:schemeClr val="dk1"/>
                </a:solidFill>
              </a:rPr>
              <a:t>improvements to an existing multi-agent LLM model by incorporating a stable diffusion architecture with latent manipulation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>
                <a:solidFill>
                  <a:schemeClr val="dk1"/>
                </a:solidFill>
              </a:rPr>
              <a:t>Demonstrated the improved capability and visualizations of the improved architecture by creating a mario game from a single text prompt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>
                <a:solidFill>
                  <a:schemeClr val="dk1"/>
                </a:solidFill>
              </a:rPr>
              <a:t>Investigated techniques to manipulate latent vectors in a Stable Diffusion architecture for practical use.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Future Work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US">
                <a:solidFill>
                  <a:schemeClr val="dk1"/>
                </a:solidFill>
              </a:rPr>
              <a:t>Conducting further analysis into the outputs possible with the new ChatDev Architecture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>
                <a:solidFill>
                  <a:schemeClr val="dk1"/>
                </a:solidFill>
              </a:rPr>
              <a:t>Trying software outputs other than video games, such as websites, media players, symbolic math calculators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>
                <a:solidFill>
                  <a:schemeClr val="dk1"/>
                </a:solidFill>
              </a:rPr>
              <a:t>Add new agents in the ChatDev Architecture for improved stability and expressibility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-US">
                <a:solidFill>
                  <a:schemeClr val="dk1"/>
                </a:solidFill>
              </a:rPr>
              <a:t>Create new methods for image manipulation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lphaLcPeriod"/>
            </a:pPr>
            <a:r>
              <a:rPr lang="en-US">
                <a:solidFill>
                  <a:schemeClr val="dk1"/>
                </a:solidFill>
              </a:rPr>
              <a:t>Learn VAE prior distribution for best log likelihood path in interpolation.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5" name="Google Shape;405;g29f1dc02243_0_6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8975" y="1591623"/>
            <a:ext cx="2811674" cy="113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29f1dc02243_0_6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19388" y="3877075"/>
            <a:ext cx="2770849" cy="184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2023-11-12T23:32:19Z</dcterms:created>
  <dc:creator>Aghazadeh Mohandesi, Amirali</dc:creator>
</cp:coreProperties>
</file>